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8" r:id="rId8"/>
    <p:sldId id="274" r:id="rId9"/>
    <p:sldId id="273" r:id="rId10"/>
    <p:sldId id="272" r:id="rId11"/>
    <p:sldId id="275" r:id="rId12"/>
    <p:sldId id="271" r:id="rId13"/>
    <p:sldId id="261" r:id="rId14"/>
    <p:sldId id="262" r:id="rId15"/>
    <p:sldId id="263" r:id="rId16"/>
    <p:sldId id="264" r:id="rId17"/>
    <p:sldId id="265" r:id="rId18"/>
    <p:sldId id="267" r:id="rId19"/>
    <p:sldId id="269" r:id="rId20"/>
    <p:sldId id="270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01" autoAdjust="0"/>
  </p:normalViewPr>
  <p:slideViewPr>
    <p:cSldViewPr>
      <p:cViewPr>
        <p:scale>
          <a:sx n="120" d="100"/>
          <a:sy n="12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02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83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9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50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83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22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53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98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06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3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79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05106-5470-4474-9573-E91EFB882F63}" type="datetimeFigureOut">
              <a:rPr lang="it-IT" smtClean="0"/>
              <a:pPr/>
              <a:t>08/06/2018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02E8-42AC-45BA-95B5-272C500B362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6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4.wdp"/><Relationship Id="rId7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6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8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17.xml"/><Relationship Id="rId2" Type="http://schemas.openxmlformats.org/officeDocument/2006/relationships/slide" Target="slide16.xml"/><Relationship Id="rId16" Type="http://schemas.microsoft.com/office/2007/relationships/hdphoto" Target="../media/hdphoto5.wdp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14.xml"/><Relationship Id="rId24" Type="http://schemas.openxmlformats.org/officeDocument/2006/relationships/image" Target="../media/image18.png"/><Relationship Id="rId5" Type="http://schemas.openxmlformats.org/officeDocument/2006/relationships/slide" Target="slide18.xml"/><Relationship Id="rId15" Type="http://schemas.openxmlformats.org/officeDocument/2006/relationships/image" Target="../media/image15.png"/><Relationship Id="rId23" Type="http://schemas.openxmlformats.org/officeDocument/2006/relationships/slide" Target="slide19.xml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slide" Target="slide15.xml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ttfocaccia.gov.it/images22/logo_focacc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5" y="332656"/>
            <a:ext cx="981075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992" y="4046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I.T.T. BASILIO FOCACCIA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82987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-36512" y="1105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Istituto Tecnico Tecnologico</a:t>
            </a:r>
            <a:endParaRPr lang="it-IT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-20004" y="1651676"/>
            <a:ext cx="9165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Monticelli, 1 - Salerno - tel. 089301704 - fax 0893055189</a:t>
            </a:r>
            <a:endParaRPr lang="it-IT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234888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" name="Picture 10" descr="Risultati immagini per bandiera itali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02896"/>
            <a:ext cx="2160240" cy="14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Risultati immagini per france drapeau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14" descr="Risultati immagini per france drapeau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40" name="Picture 16" descr="Risultati immagini per france drapeau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96632"/>
            <a:ext cx="2169095" cy="14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 descr="index.jpg"/>
          <p:cNvPicPr>
            <a:picLocks noChangeAspect="1"/>
          </p:cNvPicPr>
          <p:nvPr/>
        </p:nvPicPr>
        <p:blipFill>
          <a:blip r:embed="rId2" cstate="print"/>
          <a:srcRect t="3801" r="-399"/>
          <a:stretch>
            <a:fillRect/>
          </a:stretch>
        </p:blipFill>
        <p:spPr>
          <a:xfrm>
            <a:off x="683568" y="1844824"/>
            <a:ext cx="2666090" cy="454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/>
          <p:cNvSpPr txBox="1"/>
          <p:nvPr/>
        </p:nvSpPr>
        <p:spPr>
          <a:xfrm>
            <a:off x="3635896" y="1844824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Al fine di comandare il robot a distanza è stata sviluppata un’applicazione mediante AppInventor che permette di controllare il movimento della macchina (avanti, dietro, destra e sinistra) e quello del braccio  (avanti, dietro, su, giù, apri, chiudi).</a:t>
            </a:r>
            <a:endParaRPr lang="it-IT" sz="1400" i="1" dirty="0"/>
          </a:p>
        </p:txBody>
      </p:sp>
      <p:pic>
        <p:nvPicPr>
          <p:cNvPr id="12" name="Immagine 11" descr="index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920" y="2924944"/>
            <a:ext cx="512068" cy="527308"/>
          </a:xfrm>
          <a:prstGeom prst="rect">
            <a:avLst/>
          </a:prstGeom>
        </p:spPr>
      </p:pic>
      <p:pic>
        <p:nvPicPr>
          <p:cNvPr id="13" name="Immagine 12" descr="index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859540" y="3660656"/>
            <a:ext cx="512068" cy="527308"/>
          </a:xfrm>
          <a:prstGeom prst="rect">
            <a:avLst/>
          </a:prstGeom>
        </p:spPr>
      </p:pic>
      <p:pic>
        <p:nvPicPr>
          <p:cNvPr id="14" name="Immagine 13" descr="index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3851920" y="4388356"/>
            <a:ext cx="512068" cy="527308"/>
          </a:xfrm>
          <a:prstGeom prst="rect">
            <a:avLst/>
          </a:prstGeom>
        </p:spPr>
      </p:pic>
      <p:pic>
        <p:nvPicPr>
          <p:cNvPr id="15" name="Immagine 14" descr="index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5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859540" y="5100816"/>
            <a:ext cx="512068" cy="527308"/>
          </a:xfrm>
          <a:prstGeom prst="rect">
            <a:avLst/>
          </a:prstGeom>
        </p:spPr>
      </p:pic>
      <p:pic>
        <p:nvPicPr>
          <p:cNvPr id="17" name="Immagine 16" descr="index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47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1920" y="5828516"/>
            <a:ext cx="504057" cy="50765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499992" y="302020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Permette lo spostamento della macchina in avanti;</a:t>
            </a:r>
            <a:endParaRPr lang="it-IT" sz="1400" i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499992" y="374028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Permette lo spostamento della macchina verso destra;</a:t>
            </a:r>
            <a:endParaRPr lang="it-IT" sz="1400" i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499992" y="446036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Permette lo spostamento della macchina indietro;</a:t>
            </a:r>
            <a:endParaRPr lang="it-IT" sz="1400" i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499992" y="518044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Permette lo spostamento della macchina verso sinistra;</a:t>
            </a:r>
            <a:endParaRPr lang="it-IT" sz="1400" i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499992" y="590052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Permette di impartire comandi mediante la voce.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6" grpId="0"/>
      <p:bldP spid="16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3896"/>
            <a:ext cx="4608512" cy="3273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5355" y="1628800"/>
            <a:ext cx="9145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APP INVENTOR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13870"/>
            <a:ext cx="2904699" cy="4213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Risultati immagini per app inventor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167" y1="15652" x2="15167" y2="15652"/>
                        <a14:foregroundMark x1="11833" y1="36087" x2="11833" y2="36087"/>
                        <a14:foregroundMark x1="16000" y1="33043" x2="30000" y2="52174"/>
                        <a14:foregroundMark x1="32167" y1="52174" x2="17667" y2="56522"/>
                        <a14:foregroundMark x1="15667" y1="42609" x2="9500" y2="13478"/>
                        <a14:foregroundMark x1="7333" y1="37391" x2="21000" y2="13478"/>
                        <a14:foregroundMark x1="14333" y1="43478" x2="14333" y2="9130"/>
                        <a14:foregroundMark x1="16000" y1="56522" x2="21333" y2="46957"/>
                        <a14:foregroundMark x1="27500" y1="41304" x2="30833" y2="33043"/>
                        <a14:foregroundMark x1="52333" y1="54348" x2="54833" y2="35217"/>
                        <a14:foregroundMark x1="66667" y1="56522" x2="66333" y2="35217"/>
                        <a14:foregroundMark x1="73333" y1="51304" x2="73333" y2="51304"/>
                        <a14:foregroundMark x1="54500" y1="76957" x2="54500" y2="76957"/>
                        <a14:foregroundMark x1="59333" y1="69130" x2="59333" y2="69130"/>
                        <a14:foregroundMark x1="63833" y1="70870" x2="63833" y2="70870"/>
                        <a14:foregroundMark x1="68000" y1="76957" x2="68000" y2="76957"/>
                        <a14:foregroundMark x1="70000" y1="72174" x2="70000" y2="72174"/>
                        <a14:foregroundMark x1="76000" y1="76087" x2="76000" y2="76087"/>
                        <a14:foregroundMark x1="79000" y1="71304" x2="79000" y2="71304"/>
                        <a14:foregroundMark x1="85667" y1="75652" x2="85667" y2="75652"/>
                        <a14:foregroundMark x1="89000" y1="73913" x2="89000" y2="73913"/>
                        <a14:foregroundMark x1="92667" y1="67826" x2="92667" y2="67826"/>
                        <a14:foregroundMark x1="98167" y1="73913" x2="98167" y2="73913"/>
                        <a14:foregroundMark x1="26146" y1="88938" x2="26486" y2="58407"/>
                        <a14:foregroundMark x1="26146" y1="88053" x2="16469" y2="62389"/>
                        <a14:foregroundMark x1="30390" y1="81858" x2="19694" y2="87168"/>
                        <a14:foregroundMark x1="60272" y1="44690" x2="60272" y2="44690"/>
                        <a14:foregroundMark x1="72666" y1="42920" x2="72666" y2="42920"/>
                        <a14:foregroundMark x1="56367" y1="48230" x2="58744" y2="50000"/>
                        <a14:foregroundMark x1="62649" y1="53982" x2="60611" y2="36283"/>
                        <a14:foregroundMark x1="7980" y1="47345" x2="7980" y2="47345"/>
                        <a14:foregroundMark x1="83362" y1="73451" x2="83362" y2="73451"/>
                        <a14:foregroundMark x1="72326" y1="76106" x2="72326" y2="76106"/>
                        <a14:backgroundMark x1="53333" y1="73913" x2="53333" y2="73913"/>
                        <a14:backgroundMark x1="57833" y1="70870" x2="57833" y2="70870"/>
                        <a14:backgroundMark x1="62167" y1="70435" x2="62167" y2="70435"/>
                        <a14:backgroundMark x1="97667" y1="70435" x2="97667" y2="7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2448272" cy="9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THE END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83568" y="126876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/>
              <a:t>Tutor del progetto:</a:t>
            </a:r>
            <a:endParaRPr lang="it-IT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3568" y="1700808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Prof.ssa De Lucia Mariagiovanna</a:t>
            </a:r>
            <a:endParaRPr lang="it-IT" sz="3200" i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55576" y="252483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/>
              <a:t>Partecipanti al corso:</a:t>
            </a:r>
            <a:endParaRPr lang="it-IT" sz="1400" i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55576" y="2924944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Carapellese Antonio</a:t>
            </a:r>
            <a:endParaRPr lang="it-IT" sz="3200" i="1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755576" y="3356992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Corrado Alessia</a:t>
            </a:r>
            <a:endParaRPr lang="it-IT" sz="3200" i="1" dirty="0" smtClean="0"/>
          </a:p>
        </p:txBody>
      </p:sp>
      <p:sp>
        <p:nvSpPr>
          <p:cNvPr id="16" name="CasellaDiTesto 15"/>
          <p:cNvSpPr txBox="1"/>
          <p:nvPr/>
        </p:nvSpPr>
        <p:spPr>
          <a:xfrm>
            <a:off x="755576" y="3789040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De Palma Francesco</a:t>
            </a:r>
            <a:endParaRPr lang="it-IT" sz="3200" i="1" dirty="0" smtClean="0"/>
          </a:p>
        </p:txBody>
      </p:sp>
      <p:sp>
        <p:nvSpPr>
          <p:cNvPr id="17" name="CasellaDiTesto 16"/>
          <p:cNvSpPr txBox="1"/>
          <p:nvPr/>
        </p:nvSpPr>
        <p:spPr>
          <a:xfrm>
            <a:off x="755576" y="4221088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Livornese Edoardo</a:t>
            </a:r>
            <a:endParaRPr lang="it-IT" sz="3200" i="1" dirty="0" smtClean="0"/>
          </a:p>
        </p:txBody>
      </p:sp>
      <p:sp>
        <p:nvSpPr>
          <p:cNvPr id="18" name="CasellaDiTesto 17"/>
          <p:cNvSpPr txBox="1"/>
          <p:nvPr/>
        </p:nvSpPr>
        <p:spPr>
          <a:xfrm>
            <a:off x="755576" y="5517232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Notari Alfonso</a:t>
            </a:r>
            <a:endParaRPr lang="it-IT" sz="3200" i="1" dirty="0" smtClean="0"/>
          </a:p>
        </p:txBody>
      </p:sp>
      <p:sp>
        <p:nvSpPr>
          <p:cNvPr id="19" name="CasellaDiTesto 18"/>
          <p:cNvSpPr txBox="1"/>
          <p:nvPr/>
        </p:nvSpPr>
        <p:spPr>
          <a:xfrm>
            <a:off x="755576" y="5085184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Moccia Sabato</a:t>
            </a:r>
            <a:endParaRPr lang="it-IT" sz="3200" i="1" dirty="0" smtClean="0"/>
          </a:p>
        </p:txBody>
      </p:sp>
      <p:sp>
        <p:nvSpPr>
          <p:cNvPr id="20" name="CasellaDiTesto 19"/>
          <p:cNvSpPr txBox="1"/>
          <p:nvPr/>
        </p:nvSpPr>
        <p:spPr>
          <a:xfrm>
            <a:off x="755576" y="4653136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3200" i="1" dirty="0" smtClean="0"/>
              <a:t> </a:t>
            </a:r>
            <a:r>
              <a:rPr lang="it-IT" sz="2800" i="1" dirty="0" smtClean="0"/>
              <a:t>Moccia Gabriele</a:t>
            </a:r>
            <a:endParaRPr lang="it-IT" sz="3200" i="1" dirty="0" smtClean="0"/>
          </a:p>
        </p:txBody>
      </p:sp>
      <p:pic>
        <p:nvPicPr>
          <p:cNvPr id="21" name="Immagine 20" descr="ind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2420888"/>
            <a:ext cx="3960440" cy="391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SCHEDA ARDUINO UNO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Risultati immagini per scheda arduino u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6" y="4725144"/>
            <a:ext cx="2789143" cy="18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55576" y="2492896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i="1" dirty="0"/>
              <a:t>La scheda Arduino Uno </a:t>
            </a:r>
            <a:r>
              <a:rPr lang="it-IT" sz="1400" i="1" dirty="0" smtClean="0"/>
              <a:t>è </a:t>
            </a:r>
            <a:r>
              <a:rPr lang="it-IT" sz="1400" i="1" dirty="0"/>
              <a:t>una scheda microcontrollore basato </a:t>
            </a:r>
            <a:r>
              <a:rPr lang="it-IT" sz="1400" i="1" dirty="0" smtClean="0"/>
              <a:t>sul </a:t>
            </a:r>
            <a:r>
              <a:rPr lang="it-IT" sz="1400" i="1" dirty="0"/>
              <a:t>processore </a:t>
            </a:r>
            <a:r>
              <a:rPr lang="it-IT" sz="1400" i="1" dirty="0" smtClean="0"/>
              <a:t>Atmega328. Dispone </a:t>
            </a:r>
            <a:r>
              <a:rPr lang="it-IT" sz="1400" i="1" dirty="0"/>
              <a:t>di 14 </a:t>
            </a:r>
            <a:r>
              <a:rPr lang="it-IT" sz="1400" i="1" dirty="0" smtClean="0"/>
              <a:t>ingressi/uscita digitali, </a:t>
            </a:r>
            <a:r>
              <a:rPr lang="it-IT" sz="1400" i="1" dirty="0"/>
              <a:t>6 ingressi analogici, come oscillatore è utilizzato un risuonatore da 16 </a:t>
            </a:r>
            <a:r>
              <a:rPr lang="it-IT" sz="1400" i="1" dirty="0" smtClean="0"/>
              <a:t>MHz. Sono </a:t>
            </a:r>
            <a:r>
              <a:rPr lang="it-IT" sz="1400" i="1" dirty="0"/>
              <a:t>disponibili: un collegamento USB, un jack di alimentazione, un header ICSP, e un pulsante di reset</a:t>
            </a:r>
            <a:r>
              <a:rPr lang="it-IT" sz="1400" i="1" dirty="0" smtClean="0"/>
              <a:t>.</a:t>
            </a:r>
            <a:endParaRPr lang="it-IT" sz="1400" i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92894"/>
            <a:ext cx="4176464" cy="2480931"/>
          </a:xfrm>
          <a:prstGeom prst="rect">
            <a:avLst/>
          </a:prstGeom>
        </p:spPr>
      </p:pic>
      <p:pic>
        <p:nvPicPr>
          <p:cNvPr id="1030" name="Picture 6" descr="Risultati immagini per arduino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36" y="5229200"/>
            <a:ext cx="3282676" cy="13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1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ETHERNET SHIELD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28766" y="2449199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La </a:t>
            </a:r>
            <a:r>
              <a:rPr lang="it-IT" sz="1400" i="1" dirty="0" err="1" smtClean="0"/>
              <a:t>shield</a:t>
            </a:r>
            <a:r>
              <a:rPr lang="it-IT" sz="1400" i="1" dirty="0" smtClean="0"/>
              <a:t> permette </a:t>
            </a:r>
            <a:r>
              <a:rPr lang="it-IT" sz="1400" i="1" dirty="0"/>
              <a:t>di connettere una scheda Arduino (Uno o Mega) ad una LAN utilizzando la libreria Ethernet library. Dispone di connettore per micro SD card, connettori per l'inserimento del modulo </a:t>
            </a:r>
            <a:r>
              <a:rPr lang="it-IT" sz="1400" i="1" dirty="0" smtClean="0"/>
              <a:t>PoE, </a:t>
            </a:r>
            <a:r>
              <a:rPr lang="it-IT" sz="1400" i="1" dirty="0"/>
              <a:t>due connettori per uscite digitali (D5 e D6), due connettori per ingressi analogici (A2 e A3), due connettori per segnali I2C (TWI), pulsante di reset, LED di stato e supporta fino a otto connessioni socket simultanee. Arduino comunica sia con il W5500 e la scheda SD utilizzando il bus SPI (attraverso il connettore ICSP). Questi pin digitali sono il 10, 11, 12 e 13 di </a:t>
            </a:r>
            <a:r>
              <a:rPr lang="it-IT" sz="1400" i="1" dirty="0" smtClean="0"/>
              <a:t>Arduino. </a:t>
            </a:r>
            <a:r>
              <a:rPr lang="it-IT" sz="1400" i="1" dirty="0"/>
              <a:t>I</a:t>
            </a:r>
            <a:r>
              <a:rPr lang="it-IT" sz="1400" i="1" dirty="0" smtClean="0"/>
              <a:t>l </a:t>
            </a:r>
            <a:r>
              <a:rPr lang="it-IT" sz="1400" i="1" dirty="0"/>
              <a:t>pin 10 viene utilizzato per selezionare il W5500 e pin 4 per la scheda SD. Questi pin non possono essere utilizzati come I/O. </a:t>
            </a:r>
          </a:p>
        </p:txBody>
      </p:sp>
      <p:pic>
        <p:nvPicPr>
          <p:cNvPr id="3074" name="Picture 2" descr="Risultati immagini per ethernet shield ardu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00" y1="64916" x2="24000" y2="96811"/>
                        <a14:foregroundMark x1="24533" y1="97749" x2="28800" y2="94934"/>
                        <a14:foregroundMark x1="11467" y1="7880" x2="34800" y2="4878"/>
                        <a14:foregroundMark x1="21200" y1="15572" x2="28533" y2="16323"/>
                        <a14:foregroundMark x1="6000" y1="17073" x2="1333" y2="12195"/>
                        <a14:foregroundMark x1="96267" y1="84428" x2="96267" y2="84428"/>
                        <a14:foregroundMark x1="95733" y1="34146" x2="95733" y2="34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136"/>
            <a:ext cx="2245623" cy="15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ethernet shield collegata ad ardu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2" b="89462" l="0" r="100000">
                        <a14:foregroundMark x1="806" y1="27742" x2="5806" y2="28602"/>
                        <a14:foregroundMark x1="14839" y1="26882" x2="28226" y2="2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65081"/>
            <a:ext cx="3454010" cy="25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5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SHIELD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5576" y="2492896"/>
            <a:ext cx="30766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/>
              <a:t>Shield per Arduino basata sul driver doppio full bridge L298P in grado di pilotare sia motori DC che passo-passo. </a:t>
            </a:r>
            <a:r>
              <a:rPr lang="it-IT" sz="1400" i="1" dirty="0" smtClean="0"/>
              <a:t>Dispone di </a:t>
            </a:r>
            <a:r>
              <a:rPr lang="it-IT" sz="1400" i="1" dirty="0"/>
              <a:t>una morsettiera per il collegamento di due motori e di pin strip maschio/femmina che consentono l'inserimento in cascata di altre schede. L'alimentazione per i motori può essere fornita dall'esterno (7÷46 Vdc) o direttamente dalla scheda Arduino. Ciascuno dei due canali d’uscita dello </a:t>
            </a:r>
            <a:r>
              <a:rPr lang="it-IT" sz="1400" i="1" dirty="0" err="1"/>
              <a:t>shield</a:t>
            </a:r>
            <a:r>
              <a:rPr lang="it-IT" sz="1400" i="1" dirty="0"/>
              <a:t> è in grado di fornire una corrente massima 2 A, ciò permette di pilotare due motori DC da 2 A ciascuno o un motore passo-passo bipolare con un assorbimento di 2 A per fase. </a:t>
            </a:r>
          </a:p>
        </p:txBody>
      </p:sp>
      <p:pic>
        <p:nvPicPr>
          <p:cNvPr id="4100" name="Picture 4" descr="Risultati immagini per motor shie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3000" y1="77266" x2="63000" y2="77266"/>
                        <a14:foregroundMark x1="68000" y1="74808" x2="68000" y2="74808"/>
                        <a14:foregroundMark x1="70375" y1="73886" x2="70375" y2="73886"/>
                        <a14:foregroundMark x1="73000" y1="72350" x2="73000" y2="72350"/>
                        <a14:foregroundMark x1="75500" y1="68817" x2="75500" y2="68817"/>
                        <a14:foregroundMark x1="82750" y1="64516" x2="82750" y2="64516"/>
                        <a14:foregroundMark x1="84750" y1="63287" x2="84750" y2="63287"/>
                        <a14:foregroundMark x1="87125" y1="62058" x2="87125" y2="62058"/>
                        <a14:foregroundMark x1="91500" y1="59601" x2="91500" y2="59601"/>
                        <a14:foregroundMark x1="89375" y1="60983" x2="89375" y2="60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4856"/>
            <a:ext cx="4536504" cy="36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2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 MOTOR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2549222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/>
              <a:t>CARATTERISTICHE TECNICHE:</a:t>
            </a:r>
          </a:p>
          <a:p>
            <a:pPr algn="just"/>
            <a:endParaRPr lang="it-IT" sz="1400" i="1" dirty="0" smtClean="0"/>
          </a:p>
          <a:p>
            <a:pPr algn="just"/>
            <a:r>
              <a:rPr lang="it-IT" sz="1400" i="1" dirty="0" smtClean="0"/>
              <a:t>● </a:t>
            </a:r>
            <a:r>
              <a:rPr lang="it-IT" sz="1400" i="1" dirty="0"/>
              <a:t>Campo magnetico generato da magneti permanenti in </a:t>
            </a:r>
            <a:r>
              <a:rPr lang="it-IT" sz="1400" i="1" dirty="0" smtClean="0"/>
              <a:t>ferrite;</a:t>
            </a:r>
            <a:endParaRPr lang="it-IT" sz="1400" i="1" dirty="0"/>
          </a:p>
          <a:p>
            <a:pPr algn="just"/>
            <a:r>
              <a:rPr lang="it-IT" sz="1400" i="1" dirty="0"/>
              <a:t>● Costruzione tubolare, senza </a:t>
            </a:r>
            <a:r>
              <a:rPr lang="it-IT" sz="1400" i="1" dirty="0" smtClean="0"/>
              <a:t>ventilazione;</a:t>
            </a:r>
            <a:endParaRPr lang="it-IT" sz="1400" i="1" dirty="0"/>
          </a:p>
          <a:p>
            <a:pPr algn="just"/>
            <a:r>
              <a:rPr lang="it-IT" sz="1400" i="1" dirty="0"/>
              <a:t>● Alimentazione a bassa tensione, 12 o 24 </a:t>
            </a:r>
            <a:r>
              <a:rPr lang="it-IT" sz="1400" i="1" dirty="0" smtClean="0"/>
              <a:t>Vcc;</a:t>
            </a:r>
            <a:endParaRPr lang="it-IT" sz="1400" i="1" dirty="0"/>
          </a:p>
          <a:p>
            <a:pPr algn="just"/>
            <a:r>
              <a:rPr lang="it-IT" sz="1400" i="1" dirty="0"/>
              <a:t>● Potenze </a:t>
            </a:r>
            <a:r>
              <a:rPr lang="it-IT" sz="1400" i="1" dirty="0" smtClean="0"/>
              <a:t>da 30 </a:t>
            </a:r>
            <a:r>
              <a:rPr lang="it-IT" sz="1400" i="1" dirty="0"/>
              <a:t>a 800 W </a:t>
            </a:r>
            <a:r>
              <a:rPr lang="it-IT" sz="1400" i="1" dirty="0" smtClean="0"/>
              <a:t>S2;</a:t>
            </a:r>
            <a:endParaRPr lang="it-IT" sz="1400" i="1" dirty="0"/>
          </a:p>
          <a:p>
            <a:pPr algn="just"/>
            <a:r>
              <a:rPr lang="it-IT" sz="1400" i="1" dirty="0"/>
              <a:t>● Elevate coppie di </a:t>
            </a:r>
            <a:r>
              <a:rPr lang="it-IT" sz="1400" i="1" dirty="0" smtClean="0"/>
              <a:t>spunto;</a:t>
            </a:r>
            <a:endParaRPr lang="it-IT" sz="1400" i="1" dirty="0"/>
          </a:p>
          <a:p>
            <a:pPr algn="just"/>
            <a:r>
              <a:rPr lang="it-IT" sz="1400" i="1" dirty="0"/>
              <a:t>● Elevate coppie e potenze in dimensioni </a:t>
            </a:r>
            <a:r>
              <a:rPr lang="it-IT" sz="1400" i="1" dirty="0" smtClean="0"/>
              <a:t>compatte.</a:t>
            </a:r>
            <a:endParaRPr lang="it-IT" sz="1400" i="1" dirty="0"/>
          </a:p>
        </p:txBody>
      </p:sp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7344">
                        <a14:foregroundMark x1="70156" y1="74219" x2="75313" y2="70156"/>
                        <a14:foregroundMark x1="64219" y1="70313" x2="71875" y2="64063"/>
                        <a14:backgroundMark x1="39219" y1="49375" x2="39219" y2="49375"/>
                        <a14:backgroundMark x1="49219" y1="70000" x2="49219" y2="70000"/>
                        <a14:backgroundMark x1="58125" y1="71719" x2="58125" y2="71719"/>
                        <a14:backgroundMark x1="38750" y1="52812" x2="38750" y2="5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69" y="4452213"/>
            <a:ext cx="2536591" cy="25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4366652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36911"/>
            <a:ext cx="3004645" cy="2090581"/>
          </a:xfrm>
          <a:prstGeom prst="rect">
            <a:avLst/>
          </a:prstGeom>
        </p:spPr>
      </p:pic>
      <p:pic>
        <p:nvPicPr>
          <p:cNvPr id="9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7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RASPBERRY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2420888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/>
              <a:t>La scheda è stata progettata per ospitare sistemi operativi basati sul kernel Linux o RISC </a:t>
            </a:r>
            <a:r>
              <a:rPr lang="it-IT" sz="1400" i="1" dirty="0" smtClean="0"/>
              <a:t>OS. </a:t>
            </a:r>
            <a:r>
              <a:rPr lang="it-IT" sz="1400" i="1" dirty="0"/>
              <a:t>È assemblata fisicamente in Galles, nel Sony UK Technology </a:t>
            </a:r>
            <a:r>
              <a:rPr lang="it-IT" sz="1400" i="1" dirty="0" smtClean="0"/>
              <a:t>Centre. Il </a:t>
            </a:r>
            <a:r>
              <a:rPr lang="it-IT" sz="1400" i="1" dirty="0"/>
              <a:t>progetto ruota attorno a un system-on-a-chip di fabbricazione Broadcom (</a:t>
            </a:r>
            <a:r>
              <a:rPr lang="it-IT" sz="1400" i="1" dirty="0" smtClean="0"/>
              <a:t>BCM2835, </a:t>
            </a:r>
            <a:r>
              <a:rPr lang="it-IT" sz="1400" i="1" dirty="0"/>
              <a:t>oppure BCM2836 per il Raspberry Pi 2, o BCM2837 per Raspberry Pi 3), che incorpora un processore ARM, una GPU VideoCore IV, e 256 o 512 Megabyte o 1 Gigabyte di memoria. Il progetto non prevede né hard disk né una unità a stato solido, affidandosi invece a una scheda SD per il boot e per la memoria non </a:t>
            </a:r>
            <a:r>
              <a:rPr lang="it-IT" sz="1400" i="1" dirty="0" smtClean="0"/>
              <a:t>volatile.</a:t>
            </a:r>
            <a:endParaRPr lang="it-IT" sz="1400" i="1" dirty="0"/>
          </a:p>
        </p:txBody>
      </p:sp>
      <p:pic>
        <p:nvPicPr>
          <p:cNvPr id="9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000" y1="17241" x2="5250" y2="25287"/>
                        <a14:foregroundMark x1="6625" y1="82102" x2="17875" y2="85550"/>
                        <a14:foregroundMark x1="11875" y1="87356" x2="11875" y2="87356"/>
                        <a14:foregroundMark x1="67500" y1="81117" x2="67500" y2="81117"/>
                        <a14:foregroundMark x1="82250" y1="78489" x2="83375" y2="15764"/>
                        <a14:foregroundMark x1="91125" y1="19212" x2="91125" y2="19212"/>
                        <a14:foregroundMark x1="92250" y1="12479" x2="92250" y2="12479"/>
                        <a14:foregroundMark x1="93625" y1="19048" x2="93625" y2="19048"/>
                        <a14:foregroundMark x1="93625" y1="19048" x2="92750" y2="11658"/>
                        <a14:foregroundMark x1="88875" y1="26765" x2="93625" y2="26601"/>
                        <a14:foregroundMark x1="93250" y1="51888" x2="92375" y2="36125"/>
                        <a14:foregroundMark x1="67500" y1="14943" x2="67500" y2="14943"/>
                        <a14:foregroundMark x1="94375" y1="16585" x2="94375" y2="12151"/>
                        <a14:foregroundMark x1="94500" y1="26437" x2="93875" y2="12972"/>
                        <a14:foregroundMark x1="94625" y1="52545" x2="94500" y2="36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8440"/>
            <a:ext cx="3269184" cy="24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raspberr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32856"/>
            <a:ext cx="275086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magine correl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500" y1="43000" x2="25000" y2="15667"/>
                        <a14:foregroundMark x1="17333" y1="16000" x2="17333" y2="16000"/>
                        <a14:foregroundMark x1="17167" y1="11667" x2="17167" y2="11667"/>
                        <a14:foregroundMark x1="62833" y1="79667" x2="62833" y2="79667"/>
                        <a14:foregroundMark x1="79000" y1="20667" x2="79000" y2="20667"/>
                        <a14:foregroundMark x1="73667" y1="18667" x2="73667" y2="18667"/>
                        <a14:backgroundMark x1="45833" y1="28333" x2="45833" y2="28333"/>
                        <a14:backgroundMark x1="54000" y1="28000" x2="38667" y2="51333"/>
                        <a14:backgroundMark x1="40000" y1="34667" x2="33500" y2="7000"/>
                        <a14:backgroundMark x1="45833" y1="62667" x2="43167" y2="6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20242"/>
            <a:ext cx="316835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5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SERVOMOTORI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059832" y="2420888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/>
              <a:t>I motori servo, sono attuatori speciali muniti di un sistema di feedback che permette di controllarne la posizione </a:t>
            </a:r>
            <a:r>
              <a:rPr lang="it-IT" sz="1400" i="1" dirty="0" smtClean="0"/>
              <a:t>angolare: sono </a:t>
            </a:r>
            <a:r>
              <a:rPr lang="it-IT" sz="1400" i="1" dirty="0"/>
              <a:t>un tipo particolare di motori, che generalmente non ruotano in modo continuo (sebbene esistano alcuni modelli capaci di ruotare di 360°), e che è possibile controllare in modo da ruotarli in una posizione specifica e mantenerla fino a che lo si </a:t>
            </a:r>
            <a:r>
              <a:rPr lang="it-IT" sz="1400" i="1" dirty="0" smtClean="0"/>
              <a:t>desidera. Possono </a:t>
            </a:r>
            <a:r>
              <a:rPr lang="it-IT" sz="1400" i="1" dirty="0"/>
              <a:t>ruotare in entrambi i sensi, e l’elettronica  che li comanda è in grado di variarne la velocità in modo efficiente per garantire una buona precisione nel posizionamento.</a:t>
            </a:r>
          </a:p>
        </p:txBody>
      </p:sp>
      <p:pic>
        <p:nvPicPr>
          <p:cNvPr id="9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500" y1="75667" x2="61000" y2="66167"/>
                        <a14:foregroundMark x1="61667" y1="68167" x2="65167" y2="64667"/>
                        <a14:foregroundMark x1="63333" y1="77167" x2="78667" y2="59500"/>
                        <a14:foregroundMark x1="67333" y1="81500" x2="92167" y2="66667"/>
                        <a14:backgroundMark x1="64000" y1="13167" x2="67667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2642766" cy="26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servomotore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149080"/>
            <a:ext cx="2520280" cy="2520281"/>
          </a:xfrm>
          <a:prstGeom prst="rect">
            <a:avLst/>
          </a:prstGeom>
          <a:noFill/>
        </p:spPr>
      </p:pic>
      <p:pic>
        <p:nvPicPr>
          <p:cNvPr id="2054" name="Picture 6" descr="Risultati immagini per logo arduino 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869160"/>
            <a:ext cx="1512168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63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SCHEDA ARDUINO MEGA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5576" y="5211777"/>
            <a:ext cx="55446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Arduino Mega è una scheda elettronica basata sul microcontrollore Atmega2560. Dispone di 54 ingressi/uscite digitali (14 delle quali possono essere utilizzate come uscite PWM), 16 ingressi analogici, 4 porte seriali hardware UART, un oscillatore a 16 MHz, una connessione USB, un jack di alimentazione, un header ICSP e un pulsante di reset. </a:t>
            </a:r>
            <a:endParaRPr lang="it-IT" sz="1400" i="1" dirty="0"/>
          </a:p>
        </p:txBody>
      </p:sp>
      <p:pic>
        <p:nvPicPr>
          <p:cNvPr id="9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 descr="Risultati immagini per scheda arduino mega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76872"/>
            <a:ext cx="2880320" cy="2880320"/>
          </a:xfrm>
          <a:prstGeom prst="rect">
            <a:avLst/>
          </a:prstGeom>
          <a:noFill/>
        </p:spPr>
      </p:pic>
      <p:pic>
        <p:nvPicPr>
          <p:cNvPr id="27652" name="Picture 4" descr="Risultati immagini per arduino mega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420888"/>
            <a:ext cx="4800534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63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8" name="Picture 10" descr="Risultati immagini per robo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5"/>
            <a:ext cx="1741959" cy="23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metto 3 7"/>
          <p:cNvSpPr/>
          <p:nvPr/>
        </p:nvSpPr>
        <p:spPr>
          <a:xfrm flipH="1">
            <a:off x="683568" y="1892360"/>
            <a:ext cx="3240360" cy="193002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i="1" dirty="0" smtClean="0">
                <a:solidFill>
                  <a:schemeClr val="tx1"/>
                </a:solidFill>
              </a:rPr>
              <a:t>Lo scopo del progetto è la realizzazione di un robot comandato a distanza mediante l’uso della scheda Arduino.</a:t>
            </a:r>
          </a:p>
        </p:txBody>
      </p:sp>
      <p:pic>
        <p:nvPicPr>
          <p:cNvPr id="1026" name="Picture 2" descr="Risultati immagini per 25 aprile festa della liberazi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12" y="2972189"/>
            <a:ext cx="2186912" cy="25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national front fr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00" y="2060848"/>
            <a:ext cx="2134800" cy="21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992" y="1700808"/>
            <a:ext cx="914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SERVOMOTORI MG995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0736"/>
            <a:ext cx="871537" cy="116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Risultati immagini per motori mg9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492896"/>
            <a:ext cx="3012956" cy="2664296"/>
          </a:xfrm>
          <a:prstGeom prst="rect">
            <a:avLst/>
          </a:prstGeom>
          <a:noFill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636912"/>
            <a:ext cx="44053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63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9" y="1966373"/>
            <a:ext cx="3226338" cy="2864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95536" y="5139769"/>
            <a:ext cx="5184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i="1" dirty="0" smtClean="0"/>
              <a:t>Il progetto prevede una prima collaborazione tra gli alunni della sede di via Monticelli e la sede di via Pio XI. Terminata la realizzazione dei robot, è prevista una videoconferenza con gli alunni della scuola francese per permettergli di gestire il nostro robot dalla loro scuola (e viceversa) al fine di testare il suo corretto funzionamento.</a:t>
            </a:r>
            <a:endParaRPr lang="it-IT" sz="1400" i="1" dirty="0"/>
          </a:p>
        </p:txBody>
      </p:sp>
      <p:sp>
        <p:nvSpPr>
          <p:cNvPr id="3" name="Freccia a sinistra 2"/>
          <p:cNvSpPr/>
          <p:nvPr/>
        </p:nvSpPr>
        <p:spPr>
          <a:xfrm>
            <a:off x="3815167" y="2817953"/>
            <a:ext cx="1440160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2" descr="http://www.ittfocaccia.gov.it/images22/logo_focacci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56351"/>
            <a:ext cx="932677" cy="7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22" y="5571817"/>
            <a:ext cx="1464238" cy="73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ccia a sinistra 12"/>
          <p:cNvSpPr/>
          <p:nvPr/>
        </p:nvSpPr>
        <p:spPr>
          <a:xfrm rot="10800000">
            <a:off x="3815167" y="3414391"/>
            <a:ext cx="1440160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833" b="31125"/>
          <a:stretch/>
        </p:blipFill>
        <p:spPr bwMode="auto">
          <a:xfrm>
            <a:off x="5519491" y="1913995"/>
            <a:ext cx="3264228" cy="297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" grpId="0" animBg="1"/>
      <p:bldP spid="3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Nuvola 10"/>
          <p:cNvSpPr/>
          <p:nvPr/>
        </p:nvSpPr>
        <p:spPr>
          <a:xfrm>
            <a:off x="1166212" y="1844824"/>
            <a:ext cx="3672408" cy="269126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</a:rPr>
              <a:t>Il robot deve essere in grado di muoversi</a:t>
            </a:r>
          </a:p>
          <a:p>
            <a:pPr algn="ctr"/>
            <a:endParaRPr lang="it-IT" dirty="0"/>
          </a:p>
        </p:txBody>
      </p:sp>
      <p:sp>
        <p:nvSpPr>
          <p:cNvPr id="14" name="Nuvola 13"/>
          <p:cNvSpPr/>
          <p:nvPr/>
        </p:nvSpPr>
        <p:spPr>
          <a:xfrm rot="449686">
            <a:off x="4443800" y="1784803"/>
            <a:ext cx="3672408" cy="269126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</a:rPr>
              <a:t>Il robot deve essere </a:t>
            </a:r>
            <a:r>
              <a:rPr lang="it-IT" sz="2000" i="1" dirty="0" smtClean="0">
                <a:solidFill>
                  <a:schemeClr val="tx1"/>
                </a:solidFill>
              </a:rPr>
              <a:t>gestito tramite comandi vocali e/o controller wireless</a:t>
            </a:r>
            <a:endParaRPr lang="it-IT" sz="2000" i="1" dirty="0">
              <a:solidFill>
                <a:schemeClr val="tx1"/>
              </a:solidFill>
            </a:endParaRPr>
          </a:p>
        </p:txBody>
      </p:sp>
      <p:sp>
        <p:nvSpPr>
          <p:cNvPr id="13" name="Nuvola 12"/>
          <p:cNvSpPr/>
          <p:nvPr/>
        </p:nvSpPr>
        <p:spPr>
          <a:xfrm rot="359466">
            <a:off x="2614188" y="3630022"/>
            <a:ext cx="3672408" cy="269126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schemeClr val="tx1"/>
                </a:solidFill>
              </a:rPr>
              <a:t>Il robot deve essere in grado di </a:t>
            </a:r>
            <a:r>
              <a:rPr lang="it-IT" sz="2000" i="1" dirty="0" smtClean="0">
                <a:solidFill>
                  <a:schemeClr val="tx1"/>
                </a:solidFill>
              </a:rPr>
              <a:t>afferrare e spostare oggetti</a:t>
            </a:r>
            <a:endParaRPr lang="it-IT" sz="2000" i="1" dirty="0">
              <a:solidFill>
                <a:schemeClr val="tx1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13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isultati immagini per obstacle avoiding robot arduino cod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" b="99083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51" y="3861048"/>
            <a:ext cx="1691016" cy="16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isultati immagini per micro servomoto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000" y1="68500" x2="11000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13" y="3564046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isultati immagini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15375" y1="77125" x2="20500" y2="78125"/>
                        <a14:backgroundMark x1="11375" y1="66500" x2="29875" y2="66125"/>
                        <a14:backgroundMark x1="8500" y1="72625" x2="14000" y2="76875"/>
                        <a14:backgroundMark x1="31750" y1="62625" x2="32750" y2="58750"/>
                        <a14:backgroundMark x1="8875" y1="52625" x2="16625" y2="47125"/>
                        <a14:backgroundMark x1="16000" y1="56125" x2="27625" y2="56750"/>
                        <a14:backgroundMark x1="39625" y1="60375" x2="39625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5" y="3284597"/>
            <a:ext cx="1618277" cy="16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isultati immagin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16176" y1="64265" x2="28676" y2="71176"/>
                        <a14:backgroundMark x1="51029" y1="81176" x2="63824" y2="69559"/>
                        <a14:backgroundMark x1="76618" y1="59118" x2="76618" y2="59118"/>
                        <a14:backgroundMark x1="69559" y1="65147" x2="69559" y2="65147"/>
                        <a14:backgroundMark x1="71176" y1="63824" x2="71176" y2="63824"/>
                        <a14:backgroundMark x1="72647" y1="63088" x2="72647" y2="63088"/>
                        <a14:backgroundMark x1="74412" y1="61471" x2="74412" y2="61471"/>
                        <a14:backgroundMark x1="83824" y1="54265" x2="83824" y2="54265"/>
                        <a14:backgroundMark x1="85588" y1="53088" x2="85588" y2="53088"/>
                        <a14:backgroundMark x1="79559" y1="57794" x2="79559" y2="57794"/>
                        <a14:backgroundMark x1="81029" y1="56324" x2="81029" y2="56324"/>
                        <a14:backgroundMark x1="82500" y1="56176" x2="82500" y2="56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62" y="1808820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isultati immagini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0" y="1999430"/>
            <a:ext cx="2117622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isultati immagini per raspberry pi 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44" l="1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94" y="1988840"/>
            <a:ext cx="2952328" cy="17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isultati immagini per arduino uno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0800" y1="53025" x2="20800" y2="5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" y="4437111"/>
            <a:ext cx="3530788" cy="22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isultati immagini per arduino mega 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24164">
            <a:off x="4557409" y="4994966"/>
            <a:ext cx="2880320" cy="1647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50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3240360" cy="4606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844824"/>
            <a:ext cx="2592288" cy="4608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inde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5" y="1844824"/>
            <a:ext cx="2592289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 descr="index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558" y="1844824"/>
            <a:ext cx="793688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45" r="68725" b="10351"/>
          <a:stretch/>
        </p:blipFill>
        <p:spPr>
          <a:xfrm>
            <a:off x="6228184" y="1916832"/>
            <a:ext cx="1407333" cy="4643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3" y="2924944"/>
            <a:ext cx="4445023" cy="3617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1115616" y="1916832"/>
            <a:ext cx="4841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GESTIONE</a:t>
            </a:r>
            <a:r>
              <a:rPr lang="it-IT" sz="3600" b="1" i="0" u="none" strike="noStrike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 MOTORI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5588" y="188640"/>
            <a:ext cx="9145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«Project Virtual Student»</a:t>
            </a:r>
          </a:p>
          <a:p>
            <a:pPr algn="ctr"/>
            <a:r>
              <a:rPr lang="it-IT" sz="4400" b="1" i="0" u="none" strike="noStrike" baseline="0" dirty="0" smtClean="0">
                <a:solidFill>
                  <a:srgbClr val="00C7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Franco-Italian project</a:t>
            </a:r>
            <a:endParaRPr lang="it-I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6" name="AutoShape 2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2" name="AutoShape 8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4" name="AutoShape 10" descr="blob:https://web.whatsapp.com/7c464966-d8d2-4333-a6fa-d58347efa53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430928"/>
            <a:ext cx="4308876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5" b="13160"/>
          <a:stretch/>
        </p:blipFill>
        <p:spPr>
          <a:xfrm>
            <a:off x="5074016" y="1988840"/>
            <a:ext cx="3602440" cy="4463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155575" y="1916832"/>
            <a:ext cx="4841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i="0" u="none" strike="noStrike" baseline="0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COLLEGAMENTO</a:t>
            </a:r>
            <a:r>
              <a:rPr lang="it-IT" sz="3600" b="1" i="0" u="none" strike="noStrike" dirty="0" smtClean="0">
                <a:solidFill>
                  <a:srgbClr val="FF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Medium"/>
              </a:rPr>
              <a:t>  AD INTERNET</a:t>
            </a:r>
            <a:endParaRPr lang="it-I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1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1035</Words>
  <Application>Microsoft Office PowerPoint</Application>
  <PresentationFormat>Presentazione su schermo (4:3)</PresentationFormat>
  <Paragraphs>88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quartac</dc:creator>
  <cp:lastModifiedBy>quartac</cp:lastModifiedBy>
  <cp:revision>141</cp:revision>
  <dcterms:created xsi:type="dcterms:W3CDTF">2018-05-09T11:23:40Z</dcterms:created>
  <dcterms:modified xsi:type="dcterms:W3CDTF">2018-06-08T08:35:01Z</dcterms:modified>
</cp:coreProperties>
</file>